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1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6" r:id="rId18"/>
    <p:sldId id="297" r:id="rId19"/>
    <p:sldId id="298" r:id="rId20"/>
  </p:sldIdLst>
  <p:sldSz cx="9144000" cy="5143500" type="screen16x9"/>
  <p:notesSz cx="6858000" cy="9144000"/>
  <p:embeddedFontLst>
    <p:embeddedFont>
      <p:font typeface="Comic Sans MS" panose="030F0902030302020204" pitchFamily="66" charset="0"/>
      <p:regular r:id="rId22"/>
      <p:bold r:id="rId23"/>
      <p:italic r:id="rId24"/>
      <p:boldItalic r:id="rId25"/>
    </p:embeddedFont>
    <p:embeddedFont>
      <p:font typeface="Englebert" panose="02000506000000020004" pitchFamily="2" charset="0"/>
      <p:regular r:id="rId26"/>
    </p:embeddedFont>
    <p:embeddedFont>
      <p:font typeface="Fira Sans Extra Condensed Medium" panose="020B0603050000020004" pitchFamily="34" charset="0"/>
      <p:regular r:id="rId27"/>
      <p:bold r:id="rId28"/>
      <p:italic r:id="rId29"/>
      <p:boldItalic r:id="rId30"/>
    </p:embeddedFont>
    <p:embeddedFont>
      <p:font typeface="Oswald Regular" pitchFamily="2" charset="0"/>
      <p:regular r:id="rId31"/>
      <p:bold r:id="rId32"/>
    </p:embeddedFont>
    <p:embeddedFont>
      <p:font typeface="Zilla Slab" pitchFamily="2" charset="0"/>
      <p:regular r:id="rId33"/>
      <p:bold r:id="rId34"/>
      <p:italic r:id="rId35"/>
    </p:embeddedFont>
    <p:embeddedFont>
      <p:font typeface="Zilla Slab Light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24D"/>
    <a:srgbClr val="FF0066"/>
    <a:srgbClr val="CC3300"/>
    <a:srgbClr val="CC0066"/>
    <a:srgbClr val="FFFFFF"/>
    <a:srgbClr val="2F294D"/>
    <a:srgbClr val="FF5050"/>
    <a:srgbClr val="FFB02F"/>
    <a:srgbClr val="D67CAB"/>
    <a:srgbClr val="23A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864"/>
        <p:guide orient="horz" pos="3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9d2aea77ef_0_4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9d2aea77ef_0_4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3531625" y="3119750"/>
            <a:ext cx="50568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5296225" y="3772325"/>
            <a:ext cx="32922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4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4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4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4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4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4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4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4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9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4"/>
          <a:stretch/>
        </p:blipFill>
        <p:spPr>
          <a:xfrm flipH="1">
            <a:off x="2076450" y="0"/>
            <a:ext cx="7067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4527651" y="2374875"/>
            <a:ext cx="3123900" cy="10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005400" y="3423279"/>
            <a:ext cx="2168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5064051" y="1333125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CUSTOM_17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819275"/>
            <a:ext cx="5267325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5908650" y="2762250"/>
            <a:ext cx="26226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4580275" y="4128125"/>
            <a:ext cx="3951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CUSTOM_18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612650" y="2709450"/>
            <a:ext cx="2668200" cy="13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612650" y="4128125"/>
            <a:ext cx="3478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248150" y="288"/>
            <a:ext cx="4895850" cy="38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160" y="828911"/>
            <a:ext cx="3333154" cy="277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0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304900" y="1537200"/>
            <a:ext cx="1805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304901" y="1217400"/>
            <a:ext cx="1413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3987223" y="1537200"/>
            <a:ext cx="1805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3987240" y="1217400"/>
            <a:ext cx="1413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3987223" y="3007850"/>
            <a:ext cx="1805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3987225" y="2688050"/>
            <a:ext cx="1413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6627100" y="3007850"/>
            <a:ext cx="1805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6627101" y="2688050"/>
            <a:ext cx="1413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2650350" y="4128125"/>
            <a:ext cx="588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2543163"/>
            <a:ext cx="44862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162663" y="288"/>
            <a:ext cx="29813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7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6049141" y="1390325"/>
            <a:ext cx="1916100" cy="19161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178878" y="1390325"/>
            <a:ext cx="1916100" cy="19161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70125" y="3514050"/>
            <a:ext cx="4673875" cy="1629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348375" y="2148803"/>
            <a:ext cx="1577100" cy="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348216" y="1719363"/>
            <a:ext cx="15771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6218675" y="2148773"/>
            <a:ext cx="1577100" cy="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6218662" y="1719350"/>
            <a:ext cx="15771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06650" y="106647"/>
            <a:ext cx="1867380" cy="165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7_1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4357100" y="300"/>
            <a:ext cx="4786899" cy="30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178887" y="1390337"/>
            <a:ext cx="1916100" cy="19161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6049162" y="1390337"/>
            <a:ext cx="1916100" cy="19161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348375" y="2148803"/>
            <a:ext cx="1577100" cy="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348216" y="1719363"/>
            <a:ext cx="15771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6218675" y="2148773"/>
            <a:ext cx="1577100" cy="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6218662" y="1719350"/>
            <a:ext cx="15771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4040825"/>
            <a:ext cx="3024550" cy="110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13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657713" y="-12"/>
            <a:ext cx="4486275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956375" y="3379950"/>
            <a:ext cx="29424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956325" y="1593150"/>
            <a:ext cx="3354000" cy="1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2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22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612650" y="4128125"/>
            <a:ext cx="7918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558475" y="3233753"/>
            <a:ext cx="15771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558475" y="29274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2682670" y="3233732"/>
            <a:ext cx="15771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2682670" y="29274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4829448" y="3233724"/>
            <a:ext cx="15771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4829448" y="29274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6953650" y="3233732"/>
            <a:ext cx="15771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6953650" y="29274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CUSTOM_16_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4388550" y="1651474"/>
            <a:ext cx="16797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4388550" y="1460175"/>
            <a:ext cx="16797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6769400" y="1651474"/>
            <a:ext cx="16797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6769400" y="1460175"/>
            <a:ext cx="16797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4388525" y="3305459"/>
            <a:ext cx="16797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4388525" y="3114088"/>
            <a:ext cx="16797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6769375" y="3305459"/>
            <a:ext cx="16797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6769375" y="3114088"/>
            <a:ext cx="16797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612650" y="3921375"/>
            <a:ext cx="7918800" cy="7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2"/>
            <a:ext cx="489585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8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45"/>
          <a:stretch/>
        </p:blipFill>
        <p:spPr>
          <a:xfrm flipH="1">
            <a:off x="4710075" y="0"/>
            <a:ext cx="4433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612650" y="4128125"/>
            <a:ext cx="7918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0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7276625" y="3497847"/>
            <a:ext cx="1867380" cy="165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8894029" y="3353552"/>
            <a:ext cx="162544" cy="726213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7690259" y="3992675"/>
            <a:ext cx="1040109" cy="848682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279327" y="3799684"/>
            <a:ext cx="796521" cy="1105287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8566339" y="4182278"/>
            <a:ext cx="329065" cy="67404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963531" y="4428009"/>
            <a:ext cx="858919" cy="496120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5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19"/>
          <a:stretch/>
        </p:blipFill>
        <p:spPr>
          <a:xfrm>
            <a:off x="0" y="0"/>
            <a:ext cx="47508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6202201" y="342937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6202201" y="312505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612650" y="4128125"/>
            <a:ext cx="7918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6202201" y="228130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6202201" y="197697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6202201" y="113322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6202201" y="82890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988425" y="342937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988424" y="312505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988425" y="228130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988424" y="197697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988425" y="113322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988424" y="82890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24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232218" y="1560200"/>
            <a:ext cx="22269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232218" y="1254325"/>
            <a:ext cx="22269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5684888" y="1560193"/>
            <a:ext cx="22269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5684888" y="1254325"/>
            <a:ext cx="22269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232212" y="3051075"/>
            <a:ext cx="22269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232212" y="2745175"/>
            <a:ext cx="22269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137288" y="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5684887" y="3051075"/>
            <a:ext cx="22269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5684887" y="2745175"/>
            <a:ext cx="22269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7949447" y="3638719"/>
            <a:ext cx="1614954" cy="1463198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7682441" y="3412973"/>
            <a:ext cx="1583971" cy="1517502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8307538" y="3447981"/>
            <a:ext cx="1376706" cy="1447482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CUSTOM_2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37" y="1415000"/>
            <a:ext cx="6255325" cy="37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2572050" y="3316325"/>
            <a:ext cx="3999900" cy="13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696300" y="1907048"/>
            <a:ext cx="1577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2754407" y="813080"/>
            <a:ext cx="1577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6870622" y="1907030"/>
            <a:ext cx="1577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4812515" y="813080"/>
            <a:ext cx="1577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696300" y="1587834"/>
            <a:ext cx="15771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2754400" y="494002"/>
            <a:ext cx="15771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6870624" y="1587824"/>
            <a:ext cx="15771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4812517" y="494002"/>
            <a:ext cx="15771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2_1_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2611875" cy="223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CUSTOM_23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438488" y="3046550"/>
            <a:ext cx="15771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438488" y="27418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3794748" y="3046540"/>
            <a:ext cx="15771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3794748" y="27418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6128400" y="3046550"/>
            <a:ext cx="15771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6128400" y="274177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438512" y="1232750"/>
            <a:ext cx="1577100" cy="100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3794762" y="1232750"/>
            <a:ext cx="1577100" cy="100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6128412" y="1232750"/>
            <a:ext cx="1577100" cy="100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3307376" y="300"/>
            <a:ext cx="2529250" cy="11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CUSTOM_8_2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414775" y="3939450"/>
            <a:ext cx="3892500" cy="7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414774" y="3057875"/>
            <a:ext cx="2693100" cy="8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288"/>
            <a:ext cx="44862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82" b="10201"/>
          <a:stretch/>
        </p:blipFill>
        <p:spPr>
          <a:xfrm>
            <a:off x="4428700" y="2158275"/>
            <a:ext cx="4715300" cy="29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CUSTOM_16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3389900" y="3136876"/>
            <a:ext cx="18711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3389900" y="2938675"/>
            <a:ext cx="18711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6461200" y="3136876"/>
            <a:ext cx="18711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6461200" y="2938675"/>
            <a:ext cx="18711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3124350" y="3921375"/>
            <a:ext cx="5324700" cy="7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2"/>
            <a:ext cx="489585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CUSTOM_3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160922" y="1631422"/>
            <a:ext cx="29730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160912" y="1171850"/>
            <a:ext cx="29730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0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5031072" y="1631422"/>
            <a:ext cx="29730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5031062" y="1171850"/>
            <a:ext cx="29730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0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_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288"/>
            <a:ext cx="44862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62663" y="3228963"/>
            <a:ext cx="2981325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5183600" y="3517550"/>
            <a:ext cx="3347700" cy="11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5183700" y="1018525"/>
            <a:ext cx="33477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_1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2624803" y="717627"/>
            <a:ext cx="3894383" cy="3894383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6734175" y="3324363"/>
            <a:ext cx="24098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-1" y="299"/>
            <a:ext cx="2715950" cy="17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3169188" y="1446738"/>
            <a:ext cx="2805600" cy="17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3169188" y="3251393"/>
            <a:ext cx="28056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5716300" y="803700"/>
            <a:ext cx="2815200" cy="27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6143400" y="3522500"/>
            <a:ext cx="23880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500" y="0"/>
            <a:ext cx="4733500" cy="27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4916700" y="2369425"/>
            <a:ext cx="3614700" cy="13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8755" y="0"/>
            <a:ext cx="4085250" cy="345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512074"/>
            <a:ext cx="5662580" cy="26314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080050" y="1939825"/>
            <a:ext cx="4983900" cy="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2681850" y="2846325"/>
            <a:ext cx="3780300" cy="3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3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423544" y="236050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423544" y="68855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5"/>
          <p:cNvSpPr/>
          <p:nvPr/>
        </p:nvSpPr>
        <p:spPr>
          <a:xfrm rot="-5400000">
            <a:off x="4267044" y="236050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15"/>
          <p:cNvSpPr/>
          <p:nvPr/>
        </p:nvSpPr>
        <p:spPr>
          <a:xfrm rot="-5400000">
            <a:off x="4267044" y="68855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15"/>
          <p:cNvSpPr/>
          <p:nvPr/>
        </p:nvSpPr>
        <p:spPr>
          <a:xfrm rot="-5400000">
            <a:off x="7110556" y="236050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5"/>
          <p:cNvSpPr/>
          <p:nvPr/>
        </p:nvSpPr>
        <p:spPr>
          <a:xfrm rot="-5400000">
            <a:off x="7110556" y="68855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171813"/>
            <a:ext cx="3067050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3629694" y="1712150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3629694" y="1404825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6473206" y="1712150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6473206" y="1404825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3629694" y="3390375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3629694" y="3083050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6473206" y="3390375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6473206" y="3083050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786194" y="1712152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786194" y="1404825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786194" y="3390373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786194" y="3083046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390400" y="81260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4233900" y="81260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7077400" y="81260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390400" y="248455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4233900" y="248455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7077400" y="248455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3010050" y="2621375"/>
            <a:ext cx="3123900" cy="10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3469125" y="3660850"/>
            <a:ext cx="2168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5633900" y="1625938"/>
            <a:ext cx="5128575" cy="18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-1618475" y="1625938"/>
            <a:ext cx="5128575" cy="18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3527777" y="1592033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82876" y="1744797"/>
            <a:ext cx="1897875" cy="269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7600" y="1296500"/>
            <a:ext cx="1940875" cy="31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41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7" r:id="rId13"/>
    <p:sldLayoutId id="2147483669" r:id="rId14"/>
    <p:sldLayoutId id="2147483670" r:id="rId15"/>
    <p:sldLayoutId id="2147483672" r:id="rId16"/>
    <p:sldLayoutId id="2147483674" r:id="rId17"/>
    <p:sldLayoutId id="2147483675" r:id="rId18"/>
    <p:sldLayoutId id="2147483676" r:id="rId19"/>
    <p:sldLayoutId id="2147483678" r:id="rId20"/>
    <p:sldLayoutId id="2147483680" r:id="rId21"/>
    <p:sldLayoutId id="2147483682" r:id="rId22"/>
    <p:sldLayoutId id="2147483685" r:id="rId23"/>
    <p:sldLayoutId id="2147483690" r:id="rId24"/>
    <p:sldLayoutId id="2147483693" r:id="rId25"/>
    <p:sldLayoutId id="2147483695" r:id="rId26"/>
    <p:sldLayoutId id="2147483697" r:id="rId27"/>
    <p:sldLayoutId id="2147483699" r:id="rId28"/>
    <p:sldLayoutId id="2147483700" r:id="rId29"/>
    <p:sldLayoutId id="2147483701" r:id="rId30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eg"/><Relationship Id="rId11" Type="http://schemas.openxmlformats.org/officeDocument/2006/relationships/image" Target="../media/image35.jp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"/>
            <a:ext cx="628502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0"/>
          <p:cNvSpPr txBox="1">
            <a:spLocks noGrp="1"/>
          </p:cNvSpPr>
          <p:nvPr>
            <p:ph type="ctrTitle"/>
          </p:nvPr>
        </p:nvSpPr>
        <p:spPr>
          <a:xfrm flipH="1">
            <a:off x="4087200" y="2249214"/>
            <a:ext cx="5056800" cy="20581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dirty="0">
                <a:latin typeface="Comic Sans MS" panose="030F0702030302020204" pitchFamily="66" charset="0"/>
              </a:rPr>
              <a:t>Професії майбутнього</a:t>
            </a:r>
            <a:endParaRPr sz="6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05">
        <p:split orient="vert"/>
      </p:transition>
    </mc:Choice>
    <mc:Fallback xmlns="">
      <p:transition spd="slow" advTm="340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7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209" y="2741546"/>
            <a:ext cx="1573955" cy="341440"/>
          </a:xfrm>
          <a:prstGeom prst="rect">
            <a:avLst/>
          </a:prstGeom>
          <a:solidFill>
            <a:srgbClr val="FF522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uk-UA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Космогеолог</a:t>
            </a:r>
            <a:endParaRPr lang="ru-RU" sz="18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359" y="539162"/>
            <a:ext cx="3889967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Розробник програмного забезпечення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209" y="1004145"/>
            <a:ext cx="3129487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Майстер по рециклінгу одягу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937" y="1458376"/>
            <a:ext cx="3426943" cy="338554"/>
          </a:xfrm>
          <a:prstGeom prst="rect">
            <a:avLst/>
          </a:prstGeom>
          <a:solidFill>
            <a:srgbClr val="FFC15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Інженер з відновлюваної енергії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937" y="1894786"/>
            <a:ext cx="274049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Майстер з кібербезпеки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937" y="2322713"/>
            <a:ext cx="2751074" cy="338554"/>
          </a:xfrm>
          <a:prstGeom prst="rect">
            <a:avLst/>
          </a:prstGeom>
          <a:solidFill>
            <a:srgbClr val="48BCAB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Проектувальник 3D друку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3910" y="2694533"/>
            <a:ext cx="1514112" cy="338554"/>
          </a:xfrm>
          <a:prstGeom prst="rect">
            <a:avLst/>
          </a:prstGeom>
          <a:solidFill>
            <a:srgbClr val="5FAEE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Фізіотерапевт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1949" y="3524589"/>
            <a:ext cx="3356073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Фахівець з «розумних» будівель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1732" y="3945158"/>
            <a:ext cx="3465257" cy="338554"/>
          </a:xfrm>
          <a:prstGeom prst="rect">
            <a:avLst/>
          </a:prstGeom>
          <a:solidFill>
            <a:srgbClr val="33CC33"/>
          </a:solidFill>
          <a:ln>
            <a:solidFill>
              <a:srgbClr val="00A4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Спеціаліст з цифрового контенту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64975" y="4733972"/>
            <a:ext cx="4782014" cy="338554"/>
          </a:xfrm>
          <a:prstGeom prst="rect">
            <a:avLst/>
          </a:prstGeom>
          <a:solidFill>
            <a:srgbClr val="FA682E"/>
          </a:solidFill>
          <a:ln>
            <a:solidFill>
              <a:srgbClr val="F94B05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Спеціаліст з міського сільського господарства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20530" y="3118056"/>
            <a:ext cx="1747492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Генний інженер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65436" y="4339565"/>
            <a:ext cx="3481553" cy="338554"/>
          </a:xfrm>
          <a:prstGeom prst="rect">
            <a:avLst/>
          </a:prstGeom>
          <a:solidFill>
            <a:srgbClr val="9933FF"/>
          </a:solidFill>
          <a:ln>
            <a:solidFill>
              <a:srgbClr val="A015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Гід з питань персональної освіти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263" y="1908001"/>
            <a:ext cx="999744" cy="5547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11" y="1651528"/>
            <a:ext cx="1673384" cy="9731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546" y="1924123"/>
            <a:ext cx="1928372" cy="14573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843" y="2530538"/>
            <a:ext cx="1677246" cy="9434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805" y="2741546"/>
            <a:ext cx="1514774" cy="10098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1447" y="474969"/>
            <a:ext cx="2089982" cy="13685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094" y="1048117"/>
            <a:ext cx="1263217" cy="7384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50" y="3234522"/>
            <a:ext cx="1699090" cy="14994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960" y="504280"/>
            <a:ext cx="1657145" cy="11047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244" y="3503107"/>
            <a:ext cx="1993674" cy="11502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006" y="3576314"/>
            <a:ext cx="993815" cy="1526501"/>
          </a:xfrm>
          <a:prstGeom prst="rect">
            <a:avLst/>
          </a:prstGeom>
        </p:spPr>
      </p:pic>
      <p:sp>
        <p:nvSpPr>
          <p:cNvPr id="30" name="Подзаголовок 1"/>
          <p:cNvSpPr txBox="1">
            <a:spLocks/>
          </p:cNvSpPr>
          <p:nvPr/>
        </p:nvSpPr>
        <p:spPr>
          <a:xfrm>
            <a:off x="196359" y="52198"/>
            <a:ext cx="8698746" cy="3910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Також, до 2025 року з’явиться багато нових професій, таких як:</a:t>
            </a:r>
          </a:p>
        </p:txBody>
      </p:sp>
    </p:spTree>
    <p:extLst>
      <p:ext uri="{BB962C8B-B14F-4D97-AF65-F5344CB8AC3E}">
        <p14:creationId xmlns:p14="http://schemas.microsoft.com/office/powerpoint/2010/main" val="10819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7997">
        <p14:ripple/>
      </p:transition>
    </mc:Choice>
    <mc:Fallback xmlns="">
      <p:transition spd="slow" advTm="37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2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2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25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250"/>
                            </p:stCondLst>
                            <p:childTnLst>
                              <p:par>
                                <p:cTn id="10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250"/>
                            </p:stCondLst>
                            <p:childTnLst>
                              <p:par>
                                <p:cTn id="10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250"/>
                            </p:stCondLst>
                            <p:childTnLst>
                              <p:par>
                                <p:cTn id="1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250"/>
                            </p:stCondLst>
                            <p:childTnLst>
                              <p:par>
                                <p:cTn id="1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25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0192" y="1031192"/>
            <a:ext cx="1375525" cy="33855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omic Sans MS" panose="030F0702030302020204" pitchFamily="66" charset="0"/>
              </a:rPr>
              <a:t>Модератор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17617" y="1562592"/>
            <a:ext cx="94067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 err="1">
                <a:latin typeface="Comic Sans MS" panose="030F0702030302020204" pitchFamily="66" charset="0"/>
              </a:rPr>
              <a:t>Тьютор</a:t>
            </a:r>
            <a:endParaRPr lang="uk-UA" sz="16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613" y="1759897"/>
            <a:ext cx="356826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omic Sans MS" panose="030F0702030302020204" pitchFamily="66" charset="0"/>
              </a:rPr>
              <a:t>Організатор проектного навчання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310" y="1015566"/>
            <a:ext cx="316886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omic Sans MS" panose="030F0702030302020204" pitchFamily="66" charset="0"/>
              </a:rPr>
              <a:t>Розробник освітніх </a:t>
            </a:r>
            <a:r>
              <a:rPr lang="uk-UA" sz="1600" dirty="0" err="1">
                <a:latin typeface="Comic Sans MS" panose="030F0702030302020204" pitchFamily="66" charset="0"/>
              </a:rPr>
              <a:t>траекторій</a:t>
            </a:r>
            <a:endParaRPr lang="uk-UA" sz="1600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873" y="2431934"/>
            <a:ext cx="457200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1600" dirty="0">
                <a:latin typeface="Comic Sans MS" panose="030F0702030302020204" pitchFamily="66" charset="0"/>
              </a:rPr>
              <a:t>Координатор освітніх онлайн-платформ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18160" y="2115955"/>
            <a:ext cx="216513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omic Sans MS" panose="030F0702030302020204" pitchFamily="66" charset="0"/>
              </a:rPr>
              <a:t>Ментор </a:t>
            </a:r>
            <a:r>
              <a:rPr lang="uk-UA" sz="1600" dirty="0" err="1">
                <a:latin typeface="Comic Sans MS" panose="030F0702030302020204" pitchFamily="66" charset="0"/>
              </a:rPr>
              <a:t>стартапів</a:t>
            </a:r>
            <a:endParaRPr lang="uk-UA" sz="1600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50906" y="2601211"/>
            <a:ext cx="1366346" cy="3385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 err="1">
                <a:latin typeface="Comic Sans MS" panose="030F0702030302020204" pitchFamily="66" charset="0"/>
              </a:rPr>
              <a:t>Ігромастер</a:t>
            </a:r>
            <a:endParaRPr lang="uk-UA" sz="1600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653" y="135347"/>
            <a:ext cx="8685391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Професії майбутнього, які радять опановувати в галузі освіти: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616" y="3002269"/>
            <a:ext cx="1821633" cy="10107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414" y="3856508"/>
            <a:ext cx="2960492" cy="11701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82" y="2893786"/>
            <a:ext cx="1883979" cy="1177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827" y="2691287"/>
            <a:ext cx="1632333" cy="10887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3" y="3930418"/>
            <a:ext cx="1785377" cy="10820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62" y="4071273"/>
            <a:ext cx="1653037" cy="10458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949" y="902947"/>
            <a:ext cx="2033472" cy="15251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649" y="4194571"/>
            <a:ext cx="1250409" cy="8320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97" y="2868369"/>
            <a:ext cx="1482209" cy="9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03790"/>
      </p:ext>
    </p:extLst>
  </p:cSld>
  <p:clrMapOvr>
    <a:masterClrMapping/>
  </p:clrMapOvr>
  <p:transition spd="slow" advTm="3045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92" y="124100"/>
            <a:ext cx="8933793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mic Sans MS" panose="030F0702030302020204" pitchFamily="66" charset="0"/>
              </a:rPr>
              <a:t>Вибір першої професії та університету припадає на непростий період життя підлітків. Мозок в цей віковий період намагається стати ефективнішим і активно трансформується. </a:t>
            </a:r>
          </a:p>
          <a:p>
            <a:pPr algn="just"/>
            <a:r>
              <a:rPr lang="uk-UA" sz="1600" dirty="0">
                <a:latin typeface="Comic Sans MS" panose="030F0702030302020204" pitchFamily="66" charset="0"/>
              </a:rPr>
              <a:t>Префронтальна кора, що відповідає за ухвалення рішень, планування, поведінку, не до кінця сформувалася. Хочуть цього дорослі чи ні, але в цей період мозок підлітка покладається на мигдалини, які керують емоціями, інстинктами, імпульсами.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591" y="4156457"/>
            <a:ext cx="8933793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mic Sans MS" panose="030F0702030302020204" pitchFamily="66" charset="0"/>
              </a:rPr>
              <a:t>Щоб обрати спеціальність, потрібно знати себе, розуміти свої бажання, потреби, мотивацію. Не кожен </a:t>
            </a:r>
            <a:r>
              <a:rPr lang="uk-UA" sz="1600" dirty="0" err="1">
                <a:latin typeface="Comic Sans MS" panose="030F0702030302020204" pitchFamily="66" charset="0"/>
              </a:rPr>
              <a:t>тінейджер</a:t>
            </a:r>
            <a:r>
              <a:rPr lang="uk-UA" sz="1600" dirty="0">
                <a:latin typeface="Comic Sans MS" panose="030F0702030302020204" pitchFamily="66" charset="0"/>
              </a:rPr>
              <a:t> може похвалитися такими знаннями про себе. Але все ж є гачок, на який можна спробувати зловити майбутню професію.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740" y="1868909"/>
            <a:ext cx="2112399" cy="2112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422" y="1817484"/>
            <a:ext cx="2789661" cy="2215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79" y="2048808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792">
        <p:blinds dir="vert"/>
      </p:transition>
    </mc:Choice>
    <mc:Fallback xmlns="">
      <p:transition spd="slow" advTm="2679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655" y="115615"/>
            <a:ext cx="8818179" cy="1282262"/>
          </a:xfrm>
          <a:solidFill>
            <a:schemeClr val="accent5">
              <a:lumMod val="75000"/>
              <a:alpha val="85098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uk-UA" sz="2400" b="1" dirty="0"/>
              <a:t>Є дуже цікава вправа: «Формула вибору професії». Вона покликана допомогти визначити, до чого лежить душа підлітка і в якій сфері йому буде цікаво отримати освіту.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270" y="1270418"/>
            <a:ext cx="5023944" cy="38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6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289">
        <p15:prstTrans prst="origami"/>
      </p:transition>
    </mc:Choice>
    <mc:Fallback xmlns="">
      <p:transition spd="slow" advTm="102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38" y="126125"/>
            <a:ext cx="8601215" cy="714703"/>
          </a:xfrm>
          <a:solidFill>
            <a:srgbClr val="EF6952">
              <a:alpha val="87843"/>
            </a:srgbClr>
          </a:solidFill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000" dirty="0">
                <a:latin typeface="Comic Sans MS" panose="030F0702030302020204" pitchFamily="66" charset="0"/>
              </a:rPr>
              <a:t>Візьміть аркуш А4, розділіть його на три колонки, які називаються «Можу», «Хочу» і «Треба».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737" y="4099554"/>
            <a:ext cx="8702566" cy="923330"/>
          </a:xfrm>
          <a:prstGeom prst="rect">
            <a:avLst/>
          </a:prstGeom>
          <a:solidFill>
            <a:schemeClr val="tx2">
              <a:lumMod val="75000"/>
              <a:alpha val="89804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Comic Sans MS" panose="030F0702030302020204" pitchFamily="66" charset="0"/>
              </a:rPr>
              <a:t>Завдання на цьому етапі — відключити внутрішнього критика і перелічити всі свої таланти. Навіть якщо ви граєте на гітарі, а сусідська дівчинка виграла конкурс гітаристів, а ви не виграли нічого — все одно записуємо цей талант.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737" y="1003458"/>
            <a:ext cx="8601215" cy="923330"/>
          </a:xfrm>
          <a:prstGeom prst="rect">
            <a:avLst/>
          </a:prstGeom>
          <a:solidFill>
            <a:srgbClr val="FFB02F">
              <a:alpha val="9098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b="1" u="sng" dirty="0">
                <a:latin typeface="Comic Sans MS" panose="030F0702030302020204" pitchFamily="66" charset="0"/>
              </a:rPr>
              <a:t>У колонку «Можу» </a:t>
            </a:r>
            <a:r>
              <a:rPr lang="uk-UA" sz="1800" dirty="0">
                <a:latin typeface="Comic Sans MS" panose="030F0702030302020204" pitchFamily="66" charset="0"/>
              </a:rPr>
              <a:t>підліток вписує всі свої навички та вміння. </a:t>
            </a:r>
          </a:p>
          <a:p>
            <a:pPr algn="just"/>
            <a:r>
              <a:rPr lang="uk-UA" sz="1800" dirty="0">
                <a:latin typeface="Comic Sans MS" panose="030F0702030302020204" pitchFamily="66" charset="0"/>
              </a:rPr>
              <a:t>Наприклад: складаю історії, над якими сміються всі друзі; швидко рахую в умі; круто катаюся на </a:t>
            </a:r>
            <a:r>
              <a:rPr lang="uk-UA" sz="1800" dirty="0" err="1">
                <a:latin typeface="Comic Sans MS" panose="030F0702030302020204" pitchFamily="66" charset="0"/>
              </a:rPr>
              <a:t>скейті</a:t>
            </a:r>
            <a:r>
              <a:rPr lang="uk-UA" sz="1800" dirty="0">
                <a:latin typeface="Comic Sans MS" panose="030F0702030302020204" pitchFamily="66" charset="0"/>
              </a:rPr>
              <a:t>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38" y="2089417"/>
            <a:ext cx="2238703" cy="18822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22" y="2067329"/>
            <a:ext cx="2737279" cy="19160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586" y="2067329"/>
            <a:ext cx="2480366" cy="19263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472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6039">
        <p14:glitter pattern="hexagon"/>
      </p:transition>
    </mc:Choice>
    <mc:Fallback xmlns="">
      <p:transition spd="slow" advTm="26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909" y="121519"/>
            <a:ext cx="5481146" cy="1384995"/>
          </a:xfrm>
          <a:prstGeom prst="rect">
            <a:avLst/>
          </a:prstGeom>
          <a:solidFill>
            <a:srgbClr val="D67CAB">
              <a:alpha val="89804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u="sng" dirty="0">
                <a:latin typeface="Comic Sans MS" panose="030F0702030302020204" pitchFamily="66" charset="0"/>
              </a:rPr>
              <a:t>У колонку «Хочу» </a:t>
            </a:r>
            <a:r>
              <a:rPr lang="uk-UA" dirty="0">
                <a:latin typeface="Comic Sans MS" panose="030F0702030302020204" pitchFamily="66" charset="0"/>
              </a:rPr>
              <a:t>заносимо все, чого чекаємо від життя і що важливо отримати від роботи. Наприклад: гнучкий графік, світова компанія, робота у великому колективі, спілкування з людьми або навпаки — можливість робити індивідуальні проєкти і працювати на самоті. 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Усі-усі побажання вписуємо.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909" y="3442565"/>
            <a:ext cx="5481146" cy="1600438"/>
          </a:xfrm>
          <a:prstGeom prst="rect">
            <a:avLst/>
          </a:prstGeom>
          <a:solidFill>
            <a:srgbClr val="23A1C3">
              <a:alpha val="89804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latin typeface="Comic Sans MS" panose="030F0702030302020204" pitchFamily="66" charset="0"/>
              </a:rPr>
              <a:t>А якщо пробіл, то </a:t>
            </a:r>
            <a:r>
              <a:rPr lang="uk-UA" b="1" u="sng" dirty="0">
                <a:latin typeface="Comic Sans MS" panose="030F0702030302020204" pitchFamily="66" charset="0"/>
              </a:rPr>
              <a:t>в колонку «Треба» записуємо</a:t>
            </a:r>
            <a:r>
              <a:rPr lang="uk-UA" dirty="0">
                <a:latin typeface="Comic Sans MS" panose="030F0702030302020204" pitchFamily="66" charset="0"/>
              </a:rPr>
              <a:t> — підтягнути іноземну мову. І так по кожному пункту. Крім того, у третю колонку варто також виписати всі ті «треба», що будуть затребувані на ринку праці через 5–7 років. Тут мається на увазі креативне мислення, вміння працювати в команді, здатність мирно вирішувати конфлікти, плюс професійні навички.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0359" y="2066367"/>
            <a:ext cx="5097515" cy="1169551"/>
          </a:xfrm>
          <a:prstGeom prst="rect">
            <a:avLst/>
          </a:prstGeom>
          <a:solidFill>
            <a:srgbClr val="FF5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Comic Sans MS" panose="030F0702030302020204" pitchFamily="66" charset="0"/>
              </a:rPr>
              <a:t>Наступний крок — знайти баланс між своїми «хочу» і «можу». Наприклад, я хочу працювати в європейському креативному агентстві і жити в Лондоні. Чи достатній у мене рівень англійської? Якщо з англійською все добре, то йдемо далі.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20" y="1624396"/>
            <a:ext cx="1848985" cy="1818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044" y="3247698"/>
            <a:ext cx="1895802" cy="1895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772" y="153104"/>
            <a:ext cx="2457450" cy="17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9789">
        <p14:glitter dir="u" pattern="hexagon"/>
      </p:transition>
    </mc:Choice>
    <mc:Fallback xmlns="">
      <p:transition spd="slow" advTm="497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04800"/>
            <a:ext cx="4558440" cy="2246504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Питання, що допоможуть дитині визначитися зі спеціальністю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2818865"/>
            <a:ext cx="3871914" cy="21610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721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41">
        <p:split orient="vert"/>
      </p:transition>
    </mc:Choice>
    <mc:Fallback xmlns="">
      <p:transition spd="slow" advTm="484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46484" y="3566983"/>
            <a:ext cx="4918842" cy="1323439"/>
          </a:xfrm>
          <a:prstGeom prst="rect">
            <a:avLst/>
          </a:prstGeom>
          <a:solidFill>
            <a:srgbClr val="FFB02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Що б я хотів(ла) робити, якби знав(ла), що в мене точно вийде? </a:t>
            </a:r>
          </a:p>
          <a:p>
            <a:r>
              <a:rPr lang="uk-UA" sz="1600" dirty="0">
                <a:latin typeface="Comic Sans MS" panose="030F0702030302020204" pitchFamily="66" charset="0"/>
              </a:rPr>
              <a:t>	Якщо б не було перешкод і труднощів, але була гарантія, що в цій справі я стану успішним(</a:t>
            </a:r>
            <a:r>
              <a:rPr lang="uk-UA" sz="1600" dirty="0" err="1">
                <a:latin typeface="Comic Sans MS" panose="030F0702030302020204" pitchFamily="66" charset="0"/>
              </a:rPr>
              <a:t>ою</a:t>
            </a:r>
            <a:r>
              <a:rPr lang="uk-UA" sz="1600" dirty="0">
                <a:latin typeface="Comic Sans MS" panose="030F0702030302020204" pitchFamily="66" charset="0"/>
              </a:rPr>
              <a:t>)?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7063" y="1392781"/>
            <a:ext cx="5470633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Як я можу реалізувати себе після завершення навчання? </a:t>
            </a:r>
          </a:p>
          <a:p>
            <a:pPr algn="just"/>
            <a:r>
              <a:rPr lang="uk-UA" sz="1600" dirty="0">
                <a:latin typeface="Comic Sans MS" panose="030F0702030302020204" pitchFamily="66" charset="0"/>
              </a:rPr>
              <a:t>	Дуже важливо разом з навичками професійними тренувати і </a:t>
            </a:r>
            <a:r>
              <a:rPr lang="uk-UA" sz="1600" dirty="0" err="1">
                <a:latin typeface="Comic Sans MS" panose="030F0702030302020204" pitchFamily="66" charset="0"/>
              </a:rPr>
              <a:t>софт-скіли</a:t>
            </a:r>
            <a:r>
              <a:rPr lang="uk-UA" sz="1600" dirty="0">
                <a:latin typeface="Comic Sans MS" panose="030F0702030302020204" pitchFamily="66" charset="0"/>
              </a:rPr>
              <a:t> та інші супутні якості: комунікацію, самопрезентацію, вміння вирішувати завдання нестандартними способами.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47146" y="220716"/>
            <a:ext cx="4014952" cy="882869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Zilla Slab Light"/>
              <a:buNone/>
              <a:defRPr sz="1400" b="0" i="0" u="none" strike="noStrike" cap="non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algn="l"/>
            <a:r>
              <a:rPr lang="uk-UA" sz="1600" dirty="0">
                <a:latin typeface="Comic Sans MS" panose="030F0702030302020204" pitchFamily="66" charset="0"/>
              </a:rPr>
              <a:t>Як я можу приносити користь іншим? Адже який сенс у діяльності, що не приносить користі?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46" y="2719225"/>
            <a:ext cx="3641359" cy="22606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73572"/>
            <a:ext cx="2081047" cy="208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25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520">
        <p:circle/>
      </p:transition>
    </mc:Choice>
    <mc:Fallback xmlns="">
      <p:transition spd="slow" advTm="2552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378" y="3905615"/>
            <a:ext cx="5360276" cy="830997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Яке зайняття найнудніше для мене? </a:t>
            </a:r>
          </a:p>
          <a:p>
            <a:r>
              <a:rPr lang="uk-UA" sz="1600" dirty="0">
                <a:latin typeface="Comic Sans MS" panose="030F0702030302020204" pitchFamily="66" charset="0"/>
              </a:rPr>
              <a:t>Чим би я ніколи не став(ла) займатися? </a:t>
            </a:r>
          </a:p>
          <a:p>
            <a:r>
              <a:rPr lang="uk-UA" sz="1600" dirty="0">
                <a:latin typeface="Comic Sans MS" panose="030F0702030302020204" pitchFamily="66" charset="0"/>
              </a:rPr>
              <a:t>Що відрізняє його від того, чим я займаюся у кайф?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5627" y="2687331"/>
            <a:ext cx="5197365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Які 5 кар’єр я б хотів(ла) спробувати за своє життя? </a:t>
            </a:r>
          </a:p>
          <a:p>
            <a:r>
              <a:rPr lang="uk-UA" sz="1600" dirty="0">
                <a:latin typeface="Comic Sans MS" panose="030F0702030302020204" pitchFamily="66" charset="0"/>
              </a:rPr>
              <a:t>Чим би я займався(</a:t>
            </a:r>
            <a:r>
              <a:rPr lang="uk-UA" sz="1600" dirty="0" err="1">
                <a:latin typeface="Comic Sans MS" panose="030F0702030302020204" pitchFamily="66" charset="0"/>
              </a:rPr>
              <a:t>лася</a:t>
            </a:r>
            <a:r>
              <a:rPr lang="uk-UA" sz="1600" dirty="0">
                <a:latin typeface="Comic Sans MS" panose="030F0702030302020204" pitchFamily="66" charset="0"/>
              </a:rPr>
              <a:t>) з найбільшим задоволенням?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1516" y="1521213"/>
            <a:ext cx="5029201" cy="830997"/>
          </a:xfrm>
          <a:prstGeom prst="rect">
            <a:avLst/>
          </a:prstGeom>
          <a:solidFill>
            <a:srgbClr val="FA5D1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Наскільки важливі гроші для мого майбутнього? </a:t>
            </a:r>
          </a:p>
          <a:p>
            <a:r>
              <a:rPr lang="uk-UA" sz="1600" dirty="0">
                <a:latin typeface="Comic Sans MS" panose="030F0702030302020204" pitchFamily="66" charset="0"/>
              </a:rPr>
              <a:t>Скільки я хочу заробляти, щоб забезпечити всі свої матеріальні і духовні потреби?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8634" y="272757"/>
            <a:ext cx="4225158" cy="83099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Чи можу я кожен день виконувати роботу, за яку платять хороші гроші, але ця діяльність мені «проти шерсті»?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272" y="3394841"/>
            <a:ext cx="2568093" cy="1478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78" y="459065"/>
            <a:ext cx="2538250" cy="1453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159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571">
        <p15:prstTrans prst="peelOff"/>
      </p:transition>
    </mc:Choice>
    <mc:Fallback xmlns="">
      <p:transition spd="slow" advTm="20571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5736" y="1358076"/>
            <a:ext cx="5878214" cy="646331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rgbClr val="141414"/>
                </a:solidFill>
                <a:latin typeface="Comic Sans MS" panose="030F0702030302020204" pitchFamily="66" charset="0"/>
              </a:rPr>
              <a:t>Орієнтуватися у професіях людина може тоді, коли починає хоч трохи розуміти, чого вона хоче. </a:t>
            </a:r>
            <a:endParaRPr lang="uk-UA" sz="18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207" y="271171"/>
            <a:ext cx="8803030" cy="92333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Comic Sans MS" panose="030F0702030302020204" pitchFamily="66" charset="0"/>
              </a:rPr>
              <a:t>Правильний вибір професії — це моральне задоволення, висока самооцінка. Вибір професії — точка, в якій сходяться інтереси особистості та суспільства, де можливе й необхідне поєднання особистих і загальних інтересів.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78825" y="4285726"/>
            <a:ext cx="36520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8024D"/>
                </a:solidFill>
                <a:latin typeface="Comic Sans MS" panose="030F0702030302020204" pitchFamily="66" charset="0"/>
              </a:rPr>
              <a:t>Інвестуйте в себе!!!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02" y="2217430"/>
            <a:ext cx="2384789" cy="158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207" y="2774143"/>
            <a:ext cx="2526037" cy="1403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860" y="2260395"/>
            <a:ext cx="2328658" cy="154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1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381">
        <p14:ripple/>
      </p:transition>
    </mc:Choice>
    <mc:Fallback xmlns="">
      <p:transition spd="slow" advTm="213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83"/>
          <p:cNvGrpSpPr/>
          <p:nvPr/>
        </p:nvGrpSpPr>
        <p:grpSpPr>
          <a:xfrm>
            <a:off x="96382" y="1996966"/>
            <a:ext cx="2757386" cy="3072892"/>
            <a:chOff x="1620827" y="963391"/>
            <a:chExt cx="2408761" cy="2606609"/>
          </a:xfrm>
        </p:grpSpPr>
        <p:grpSp>
          <p:nvGrpSpPr>
            <p:cNvPr id="879" name="Google Shape;879;p83"/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880" name="Google Shape;880;p83"/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1" name="Google Shape;881;p83"/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2" name="Google Shape;882;p83"/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3" name="Google Shape;883;p83"/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4" name="Google Shape;884;p83"/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5" name="Google Shape;885;p83"/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6" name="Google Shape;886;p83"/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7" name="Google Shape;887;p83"/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8" name="Google Shape;888;p83"/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9" name="Google Shape;889;p83"/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0" name="Google Shape;890;p83"/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1" name="Google Shape;891;p83"/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2" name="Google Shape;892;p83"/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3" name="Google Shape;893;p83"/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4" name="Google Shape;894;p83"/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5" name="Google Shape;895;p83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6" name="Google Shape;896;p83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7" name="Google Shape;897;p83"/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8" name="Google Shape;898;p83"/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9" name="Google Shape;899;p83"/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0" name="Google Shape;900;p83"/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1" name="Google Shape;901;p83"/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83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3" name="Google Shape;903;p83"/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4" name="Google Shape;904;p83"/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5" name="Google Shape;905;p83"/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6" name="Google Shape;906;p83"/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7" name="Google Shape;907;p83"/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8" name="Google Shape;908;p83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9" name="Google Shape;909;p83"/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0" name="Google Shape;910;p83"/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1" name="Google Shape;911;p83"/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2" name="Google Shape;912;p83"/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3" name="Google Shape;913;p83"/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4" name="Google Shape;914;p83"/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5" name="Google Shape;915;p83"/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6" name="Google Shape;916;p83"/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7" name="Google Shape;917;p83"/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8" name="Google Shape;918;p83"/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9" name="Google Shape;919;p83"/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0" name="Google Shape;920;p83"/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1" name="Google Shape;921;p83"/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2" name="Google Shape;922;p83"/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3" name="Google Shape;923;p83"/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4" name="Google Shape;924;p83"/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5" name="Google Shape;925;p83"/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6" name="Google Shape;926;p83"/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7" name="Google Shape;927;p83"/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8" name="Google Shape;928;p83"/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9" name="Google Shape;929;p83"/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0" name="Google Shape;930;p83"/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1" name="Google Shape;931;p83"/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2" name="Google Shape;932;p83"/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3" name="Google Shape;933;p83"/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4" name="Google Shape;934;p83"/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5" name="Google Shape;935;p83"/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6" name="Google Shape;936;p83"/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7" name="Google Shape;937;p83"/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8" name="Google Shape;938;p83"/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9" name="Google Shape;939;p83"/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0" name="Google Shape;940;p83"/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1" name="Google Shape;941;p83"/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2" name="Google Shape;942;p83"/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3" name="Google Shape;943;p83"/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4" name="Google Shape;944;p83"/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5" name="Google Shape;945;p83"/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6" name="Google Shape;946;p83"/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7" name="Google Shape;947;p83"/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8" name="Google Shape;948;p83"/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9" name="Google Shape;949;p83"/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0" name="Google Shape;950;p83"/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1" name="Google Shape;951;p83"/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2" name="Google Shape;952;p83"/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3" name="Google Shape;953;p83"/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4" name="Google Shape;954;p83"/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5" name="Google Shape;955;p83"/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6" name="Google Shape;956;p83"/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7" name="Google Shape;957;p83"/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8" name="Google Shape;958;p83"/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9" name="Google Shape;959;p83"/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0" name="Google Shape;960;p83"/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1" name="Google Shape;961;p83"/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2" name="Google Shape;962;p83"/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3" name="Google Shape;963;p83"/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4" name="Google Shape;964;p83"/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5" name="Google Shape;965;p83"/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6" name="Google Shape;966;p83"/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7" name="Google Shape;967;p83"/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8" name="Google Shape;968;p83"/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9" name="Google Shape;969;p83"/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0" name="Google Shape;970;p83"/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1" name="Google Shape;971;p83"/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2" name="Google Shape;972;p83"/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973" name="Google Shape;973;p83"/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83"/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76" name="Google Shape;976;p83"/>
          <p:cNvSpPr/>
          <p:nvPr/>
        </p:nvSpPr>
        <p:spPr>
          <a:xfrm flipH="1">
            <a:off x="2163095" y="3097515"/>
            <a:ext cx="2914" cy="2040"/>
          </a:xfrm>
          <a:custGeom>
            <a:avLst/>
            <a:gdLst/>
            <a:ahLst/>
            <a:cxnLst/>
            <a:rect l="l" t="t" r="r" b="b"/>
            <a:pathLst>
              <a:path w="50" h="35" extrusionOk="0">
                <a:moveTo>
                  <a:pt x="25" y="0"/>
                </a:moveTo>
                <a:cubicBezTo>
                  <a:pt x="1" y="0"/>
                  <a:pt x="1" y="34"/>
                  <a:pt x="25" y="34"/>
                </a:cubicBezTo>
                <a:cubicBezTo>
                  <a:pt x="49" y="34"/>
                  <a:pt x="49" y="0"/>
                  <a:pt x="25" y="0"/>
                </a:cubicBezTo>
                <a:close/>
              </a:path>
            </a:pathLst>
          </a:custGeom>
          <a:solidFill>
            <a:srgbClr val="DD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8" name="Google Shape;978;p83"/>
          <p:cNvSpPr/>
          <p:nvPr/>
        </p:nvSpPr>
        <p:spPr>
          <a:xfrm flipH="1">
            <a:off x="3063975" y="3367704"/>
            <a:ext cx="32400" cy="3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5353" y="413340"/>
            <a:ext cx="8718549" cy="1323439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Сучасний світ так швидко змінюється, що популярні колись професії тьмяніють на фоні нових. Поява інших реалій життя — новітні винаходи, космічні досягнення, наукові відкриття — зумовила необхідність нових професіоналів у найрізноманітніших сферах.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123" y="2301766"/>
            <a:ext cx="3579360" cy="208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5248" y="2301767"/>
            <a:ext cx="2350243" cy="208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2">
        <p15:prstTrans prst="peelOff"/>
      </p:transition>
    </mc:Choice>
    <mc:Fallback xmlns="">
      <p:transition spd="slow" advTm="12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229" y="1717485"/>
            <a:ext cx="5528441" cy="1053900"/>
          </a:xfr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r>
              <a:rPr lang="uk-UA" sz="2800" b="1" dirty="0"/>
              <a:t>Сучасні і майбутні тенденції ринку праці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063" y="3208169"/>
            <a:ext cx="5486400" cy="1637099"/>
          </a:xfrm>
        </p:spPr>
        <p:txBody>
          <a:bodyPr/>
          <a:lstStyle/>
          <a:p>
            <a:r>
              <a:rPr lang="uk-UA" sz="1800" dirty="0">
                <a:latin typeface="Comic Sans MS" panose="030F0702030302020204" pitchFamily="66" charset="0"/>
              </a:rPr>
              <a:t>Аналітики впевнені, що майбутнє стоїть за сучасними технологіями, і скоро не буде сфер діяльності, в яких вони не будуть задіяні.  Тенденції сучасного ринку праці – максимальна роботизація і мінімізація фізичної праці.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2"/>
          </p:nvPr>
        </p:nvSpPr>
        <p:spPr>
          <a:xfrm>
            <a:off x="1662980" y="0"/>
            <a:ext cx="5780690" cy="1280700"/>
          </a:xfrm>
        </p:spPr>
        <p:txBody>
          <a:bodyPr/>
          <a:lstStyle/>
          <a:p>
            <a:r>
              <a:rPr lang="uk-UA" sz="2000" dirty="0">
                <a:latin typeface="Comic Sans MS" panose="030F0702030302020204" pitchFamily="66" charset="0"/>
              </a:rPr>
              <a:t>Уже в найближчі 15-20 років і в Україні, і у світі будуть потрібні зовсім нові спеціалісти, які не лише розбиратимуться у своїй галузі, а й матимуть крос-галузеву спеціалізацію.</a:t>
            </a:r>
          </a:p>
        </p:txBody>
      </p:sp>
    </p:spTree>
    <p:extLst>
      <p:ext uri="{BB962C8B-B14F-4D97-AF65-F5344CB8AC3E}">
        <p14:creationId xmlns:p14="http://schemas.microsoft.com/office/powerpoint/2010/main" val="2794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519">
        <p:dissolve/>
      </p:transition>
    </mc:Choice>
    <mc:Fallback xmlns="">
      <p:transition spd="slow" advTm="1651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248" y="440590"/>
            <a:ext cx="2877834" cy="743450"/>
          </a:xfrm>
        </p:spPr>
        <p:txBody>
          <a:bodyPr/>
          <a:lstStyle/>
          <a:p>
            <a:r>
              <a:rPr lang="de-D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фахівці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6538" y="1099957"/>
            <a:ext cx="8124495" cy="395946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39700" indent="0">
              <a:buNone/>
            </a:pPr>
            <a:r>
              <a:rPr lang="uk-UA" sz="2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Основні професії:</a:t>
            </a:r>
          </a:p>
          <a:p>
            <a:pPr marL="139700" indent="0">
              <a:buNone/>
            </a:pPr>
            <a:endParaRPr lang="uk-UA" sz="105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Дизайнер інтерфейсів – програміст, який передбачає дії відвідувачів на сторінці і створює зручний інтерфейс.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endParaRPr lang="uk-UA" sz="10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Архітектор </a:t>
            </a:r>
            <a:r>
              <a:rPr lang="de-DE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VR – 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фахівець, який </a:t>
            </a:r>
            <a:r>
              <a:rPr lang="ru-RU" sz="1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створює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віртуальну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реальність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endParaRPr lang="ru-RU" sz="10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Дизайнер </a:t>
            </a:r>
            <a:r>
              <a:rPr lang="de-DE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VR – 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фахівець, який реалізує задумку </a:t>
            </a:r>
            <a:r>
              <a:rPr lang="ru-RU" sz="1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архітектора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віртуальної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реальності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endParaRPr lang="ru-RU" sz="10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Розробник системи </a:t>
            </a:r>
            <a:r>
              <a:rPr lang="de-DE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ERP – 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майстер, який буде розробляти програмне забезпечення для ведення справ великих ко</a:t>
            </a:r>
            <a:r>
              <a:rPr lang="uk-UA" sz="1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мпаній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endParaRPr lang="ru-RU" sz="10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Розробник додатків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endParaRPr lang="ru-RU" sz="10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Розробник моделей </a:t>
            </a:r>
            <a:r>
              <a:rPr lang="de-DE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BigDatA – 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програміст, який створює проекти для обробки величезної кількості даних.</a:t>
            </a:r>
          </a:p>
          <a:p>
            <a:pPr marL="139700" indent="0">
              <a:buNone/>
            </a:pPr>
            <a:endParaRPr lang="ru-RU" sz="16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9695" y="24225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Сфера технологій постійно змінюється і розвивається, тому програмісти і розробники будуть потрібні і через десяток років.</a:t>
            </a:r>
          </a:p>
        </p:txBody>
      </p:sp>
    </p:spTree>
    <p:extLst>
      <p:ext uri="{BB962C8B-B14F-4D97-AF65-F5344CB8AC3E}">
        <p14:creationId xmlns:p14="http://schemas.microsoft.com/office/powerpoint/2010/main" val="4018081694"/>
      </p:ext>
    </p:extLst>
  </p:cSld>
  <p:clrMapOvr>
    <a:masterClrMapping/>
  </p:clrMapOvr>
  <p:transition spd="slow" advTm="2843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248" y="268876"/>
            <a:ext cx="3056511" cy="749649"/>
          </a:xfrm>
        </p:spPr>
        <p:txBody>
          <a:bodyPr/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248" y="944951"/>
            <a:ext cx="8690054" cy="412497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139700" indent="0">
              <a:buNone/>
            </a:pPr>
            <a:r>
              <a:rPr lang="uk-UA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Основні професії:</a:t>
            </a:r>
          </a:p>
          <a:p>
            <a:pPr marL="139700" indent="0">
              <a:buNone/>
            </a:pPr>
            <a:endParaRPr lang="uk-UA" sz="105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IT-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лікар – фахівець, який створює програмне забезпечення для лікувального та діагностичного устаткування, розробляє методи аналізу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BigDatA. 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139700" indent="0">
              <a:buNone/>
            </a:pPr>
            <a:endParaRPr lang="uk-UA" sz="105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Тканинний інженер і творець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кіберпротезів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– фахівець, який буде створювати натуральні людські тканини і поєднувати їх з протезами, для подальшої імплантації.  За цією професією стоїть майбутнє медицини.</a:t>
            </a:r>
          </a:p>
          <a:p>
            <a:pPr marL="139700" indent="0">
              <a:buNone/>
            </a:pPr>
            <a:endParaRPr lang="uk-UA" sz="105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Молекулярний біолог – фахівець, який розробляє на молекулярному рівні різні ліки.  Працює в галузі клонування, лікування онкологічних захворювань, вивчення генів.</a:t>
            </a:r>
          </a:p>
          <a:p>
            <a:pPr marL="139700" indent="0">
              <a:buNone/>
            </a:pPr>
            <a:endParaRPr lang="uk-UA" sz="105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Генетичний консультант – лікар, який зможе не тільки проконсультувати про можливі ризики виникнення генетичного захворювання, але й розробить стратегію лікування.</a:t>
            </a:r>
          </a:p>
          <a:p>
            <a:pPr marL="139700" indent="0">
              <a:buNone/>
            </a:pPr>
            <a:endParaRPr lang="uk-UA" sz="105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Телемедик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– професія майбутнього, яка передбачає, що доктор буде консультувати пацієнтів через інтернет.</a:t>
            </a:r>
          </a:p>
          <a:p>
            <a:pPr marL="139700" indent="0">
              <a:buNone/>
            </a:pPr>
            <a:endParaRPr lang="uk-UA" sz="105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Молекулярний дієтолог – професія, яка передбачає оцінку генетичного коду людини з розробкою індивідуальної схеми харчування.</a:t>
            </a:r>
          </a:p>
        </p:txBody>
      </p:sp>
    </p:spTree>
    <p:extLst>
      <p:ext uri="{BB962C8B-B14F-4D97-AF65-F5344CB8AC3E}">
        <p14:creationId xmlns:p14="http://schemas.microsoft.com/office/powerpoint/2010/main" val="3529750287"/>
      </p:ext>
    </p:extLst>
  </p:cSld>
  <p:clrMapOvr>
    <a:masterClrMapping/>
  </p:clrMapOvr>
  <p:transition spd="slow" advTm="3597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2221"/>
            <a:ext cx="3834276" cy="690898"/>
          </a:xfrm>
        </p:spPr>
        <p:txBody>
          <a:bodyPr/>
          <a:lstStyle/>
          <a:p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Біоінженерія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778" y="1502979"/>
            <a:ext cx="8644759" cy="3373821"/>
          </a:xfrm>
          <a:solidFill>
            <a:schemeClr val="accent5">
              <a:lumMod val="75000"/>
              <a:alpha val="89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39700" indent="0">
              <a:buNone/>
            </a:pPr>
            <a:r>
              <a:rPr lang="uk-UA" sz="1600" dirty="0">
                <a:latin typeface="Comic Sans MS" panose="030F0702030302020204" pitchFamily="66" charset="0"/>
              </a:rPr>
              <a:t>Основні професії в цій галузі:</a:t>
            </a:r>
          </a:p>
          <a:p>
            <a:pPr marL="139700" indent="0">
              <a:buNone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 err="1">
                <a:latin typeface="Comic Sans MS" panose="030F0702030302020204" pitchFamily="66" charset="0"/>
              </a:rPr>
              <a:t>Біотехнолог</a:t>
            </a:r>
            <a:r>
              <a:rPr lang="uk-UA" sz="1600" dirty="0">
                <a:latin typeface="Comic Sans MS" panose="030F0702030302020204" pitchFamily="66" charset="0"/>
              </a:rPr>
              <a:t> – майстер в медичній, генній та фармацевтичній сферах.  Професія, що передбачає створення харчових продуктів, </a:t>
            </a:r>
            <a:r>
              <a:rPr lang="uk-UA" sz="1600" dirty="0" err="1">
                <a:latin typeface="Comic Sans MS" panose="030F0702030302020204" pitchFamily="66" charset="0"/>
              </a:rPr>
              <a:t>БАДів</a:t>
            </a:r>
            <a:r>
              <a:rPr lang="uk-UA" sz="1600" dirty="0">
                <a:latin typeface="Comic Sans MS" panose="030F0702030302020204" pitchFamily="66" charset="0"/>
              </a:rPr>
              <a:t>, ферментів і медикаментів.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Біоінженер – фахівець в галузі хімії і біології, займається зміною властивостей живих організмів.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 err="1">
                <a:latin typeface="Comic Sans MS" panose="030F0702030302020204" pitchFamily="66" charset="0"/>
              </a:rPr>
              <a:t>Біофармацевт</a:t>
            </a:r>
            <a:r>
              <a:rPr lang="uk-UA" sz="1600" dirty="0">
                <a:latin typeface="Comic Sans MS" panose="030F0702030302020204" pitchFamily="66" charset="0"/>
              </a:rPr>
              <a:t> – вчений, який створює медикаменти з генетично модифікованих мікроорганізмів.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Генний інженер – професія, основне завдання якої полягає в зміні властивостей організмів за допомогою генних маніпуляцій.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6538" y="27986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Біоінженерія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сучасна наукова сфера, котра поєднує в собі знання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з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біофізики, біології, генної інженерії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IT-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технологій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0020825"/>
      </p:ext>
    </p:extLst>
  </p:cSld>
  <p:clrMapOvr>
    <a:masterClrMapping/>
  </p:clrMapOvr>
  <p:transition spd="slow" advTm="3065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083" y="522292"/>
            <a:ext cx="4202137" cy="648857"/>
          </a:xfrm>
        </p:spPr>
        <p:txBody>
          <a:bodyPr/>
          <a:lstStyle/>
          <a:p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Робототехніка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716" y="1421177"/>
            <a:ext cx="8607973" cy="3466134"/>
          </a:xfrm>
          <a:gradFill>
            <a:gsLst>
              <a:gs pos="19000">
                <a:srgbClr val="9933FF">
                  <a:alpha val="70000"/>
                </a:srgbClr>
              </a:gs>
              <a:gs pos="100000">
                <a:schemeClr val="accent1">
                  <a:lumMod val="45000"/>
                  <a:lumOff val="55000"/>
                  <a:alpha val="65000"/>
                </a:schemeClr>
              </a:gs>
              <a:gs pos="94000">
                <a:srgbClr val="D192DE">
                  <a:alpha val="71000"/>
                </a:srgbClr>
              </a:gs>
              <a:gs pos="100000">
                <a:srgbClr val="D192DE"/>
              </a:gs>
            </a:gsLst>
            <a:lin ang="5400000" scaled="1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39700" indent="0">
              <a:buNone/>
            </a:pPr>
            <a:r>
              <a:rPr lang="uk-UA" sz="1800" dirty="0">
                <a:latin typeface="Comic Sans MS" panose="030F0702030302020204" pitchFamily="66" charset="0"/>
              </a:rPr>
              <a:t>Основні професії цієї сфери:</a:t>
            </a:r>
          </a:p>
          <a:p>
            <a:pPr marL="139700" indent="0">
              <a:buNone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Інженер робототехніки в промисловості (інженер </a:t>
            </a:r>
            <a:r>
              <a:rPr lang="uk-UA" sz="1600" dirty="0" err="1">
                <a:latin typeface="Comic Sans MS" panose="030F0702030302020204" pitchFamily="66" charset="0"/>
              </a:rPr>
              <a:t>роботизованих</a:t>
            </a:r>
            <a:r>
              <a:rPr lang="uk-UA" sz="1600" dirty="0">
                <a:latin typeface="Comic Sans MS" panose="030F0702030302020204" pitchFamily="66" charset="0"/>
              </a:rPr>
              <a:t> систем) – займається розробкою і створенням роботів, для спрощення роботи на виробництві.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Інженер медичної робототехніки – фахівець, який створює роботів в медичній сфері (в тому числі робот-хірург).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Спеціаліст по </a:t>
            </a:r>
            <a:r>
              <a:rPr lang="uk-UA" sz="1600" dirty="0" err="1">
                <a:latin typeface="Comic Sans MS" panose="030F0702030302020204" pitchFamily="66" charset="0"/>
              </a:rPr>
              <a:t>робототехнічному</a:t>
            </a:r>
            <a:r>
              <a:rPr lang="uk-UA" sz="1600" dirty="0">
                <a:latin typeface="Comic Sans MS" panose="030F0702030302020204" pitchFamily="66" charset="0"/>
              </a:rPr>
              <a:t> комплексу – оператор, який обслуговує </a:t>
            </a:r>
            <a:r>
              <a:rPr lang="uk-UA" sz="1600" dirty="0" err="1">
                <a:latin typeface="Comic Sans MS" panose="030F0702030302020204" pitchFamily="66" charset="0"/>
              </a:rPr>
              <a:t>робототехнічні</a:t>
            </a:r>
            <a:r>
              <a:rPr lang="uk-UA" sz="1600" dirty="0">
                <a:latin typeface="Comic Sans MS" panose="030F0702030302020204" pitchFamily="66" charset="0"/>
              </a:rPr>
              <a:t> системи на всіх етапах експлуатації.</a:t>
            </a:r>
          </a:p>
          <a:p>
            <a:pPr marL="139700" indent="0">
              <a:buNone/>
            </a:pP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7918" y="21704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rgbClr val="3C3C3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Аналітики стверджують, що вже в недалекому майбутньому роботи займуть почесне місце в житті людей і будуть супроводжувати нас практично у всіх сферах діяльності. 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33419"/>
      </p:ext>
    </p:extLst>
  </p:cSld>
  <p:clrMapOvr>
    <a:masterClrMapping/>
  </p:clrMapOvr>
  <p:transition spd="slow" advTm="2681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890" y="289764"/>
            <a:ext cx="3662945" cy="728761"/>
          </a:xfrm>
        </p:spPr>
        <p:txBody>
          <a:bodyPr/>
          <a:lstStyle/>
          <a:p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890" y="944952"/>
            <a:ext cx="8807823" cy="4124975"/>
          </a:xfrm>
          <a:gradFill flip="none" rotWithShape="1">
            <a:gsLst>
              <a:gs pos="62000">
                <a:srgbClr val="336699">
                  <a:alpha val="72941"/>
                </a:srgbClr>
              </a:gs>
              <a:gs pos="75000">
                <a:srgbClr val="4D99CC"/>
              </a:gs>
              <a:gs pos="100000">
                <a:srgbClr val="66CCFF"/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Архітектор «розумних будинків» – фахівець, який займається розробкою системи клімат-контролю будинку, охоронною системою, інформаційною системою з можливістю віддаленого доступу до будинку і </a:t>
            </a:r>
            <a:r>
              <a:rPr lang="uk-UA" sz="1600" dirty="0" err="1">
                <a:latin typeface="Comic Sans MS" panose="030F0702030302020204" pitchFamily="66" charset="0"/>
              </a:rPr>
              <a:t>т.д</a:t>
            </a:r>
            <a:r>
              <a:rPr lang="uk-UA" sz="1600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Архітектор «розумних доріг» – інженер, який може розробляти дороги, які самоочищаються (за рахунок покриття сонячними </a:t>
            </a:r>
            <a:r>
              <a:rPr lang="uk-UA" sz="1600" dirty="0" err="1">
                <a:latin typeface="Comic Sans MS" panose="030F0702030302020204" pitchFamily="66" charset="0"/>
              </a:rPr>
              <a:t>батареями</a:t>
            </a:r>
            <a:r>
              <a:rPr lang="uk-UA" sz="1600" dirty="0">
                <a:latin typeface="Comic Sans MS" panose="030F0702030302020204" pitchFamily="66" charset="0"/>
              </a:rPr>
              <a:t>), дороги з феритовими магнітами і дороги, що сяють (флуоресцентними) смугами розмітки.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Урбаніст – інженер, який розробляє систему зміцнення старих будівель (історичних пам’яток) і систему комплексного розвитку територій.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Інженер енергозберігаючих будинків – професія в галузі альтернативної енергетики.  Спеціаліст займається створенням будинків, які не потребують централізоване електропостачання, тому що генерують енергію самостійно.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Будівельний </a:t>
            </a:r>
            <a:r>
              <a:rPr lang="uk-UA" sz="1600" dirty="0" err="1">
                <a:latin typeface="Comic Sans MS" panose="030F0702030302020204" pitchFamily="66" charset="0"/>
              </a:rPr>
              <a:t>екоаналітік</a:t>
            </a:r>
            <a:r>
              <a:rPr lang="uk-UA" sz="1600" dirty="0">
                <a:latin typeface="Comic Sans MS" panose="030F0702030302020204" pitchFamily="66" charset="0"/>
              </a:rPr>
              <a:t> – аналізує об’єкт, що будується з точки зору його впливу на навколишнє середовище.  Професія, зобов’язує мати екологічну та інженерну освіту.</a:t>
            </a:r>
          </a:p>
        </p:txBody>
      </p:sp>
    </p:spTree>
    <p:extLst>
      <p:ext uri="{BB962C8B-B14F-4D97-AF65-F5344CB8AC3E}">
        <p14:creationId xmlns:p14="http://schemas.microsoft.com/office/powerpoint/2010/main" val="1479538170"/>
      </p:ext>
    </p:extLst>
  </p:cSld>
  <p:clrMapOvr>
    <a:masterClrMapping/>
  </p:clrMapOvr>
  <p:transition spd="slow" advTm="4412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992" y="435946"/>
            <a:ext cx="3347700" cy="728761"/>
          </a:xfrm>
        </p:spPr>
        <p:txBody>
          <a:bodyPr/>
          <a:lstStyle/>
          <a:p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Маркетинг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506" y="1751681"/>
            <a:ext cx="8565614" cy="3106757"/>
          </a:xfrm>
          <a:solidFill>
            <a:schemeClr val="accent4">
              <a:alpha val="8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Інтернет-маркетолог – займається розробкою системи продажів товарів в інтернеті.</a:t>
            </a:r>
          </a:p>
          <a:p>
            <a:pPr marL="139700" indent="0">
              <a:buNone/>
            </a:pPr>
            <a:endParaRPr lang="uk-UA" sz="1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dirty="0">
                <a:latin typeface="Comic Sans MS" panose="030F0702030302020204" pitchFamily="66" charset="0"/>
              </a:rPr>
              <a:t>SMM- </a:t>
            </a:r>
            <a:r>
              <a:rPr lang="uk-UA" sz="1600" dirty="0">
                <a:latin typeface="Comic Sans MS" panose="030F0702030302020204" pitchFamily="66" charset="0"/>
              </a:rPr>
              <a:t>фахівець – займається аналізом і просуванням товарів в соціальних мережах та інтернеті.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Спеціаліст </a:t>
            </a:r>
            <a:r>
              <a:rPr lang="de-DE" sz="1600" dirty="0">
                <a:latin typeface="Comic Sans MS" panose="030F0702030302020204" pitchFamily="66" charset="0"/>
              </a:rPr>
              <a:t>PR – </a:t>
            </a:r>
            <a:r>
              <a:rPr lang="uk-UA" sz="1600" dirty="0">
                <a:latin typeface="Comic Sans MS" panose="030F0702030302020204" pitchFamily="66" charset="0"/>
              </a:rPr>
              <a:t>відповідає за зв’язок компанії з громадськістю, її імідж на міжнародній арені.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05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>
                <a:latin typeface="Comic Sans MS" panose="030F0702030302020204" pitchFamily="66" charset="0"/>
              </a:rPr>
              <a:t>Спеціаліст з реклами – людина з креативним і нестандартним мисленням, що презентує продукт для онлайн-торгівлі.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0359" y="323272"/>
            <a:ext cx="4975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3C3C3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 залишиться популярним напрямком у майбутньому.  Сучасні технології та автоматизація праці не зможуть замінити креативність людського мислення і нешаблонний підхід до реалізації проектів.  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9373"/>
      </p:ext>
    </p:extLst>
  </p:cSld>
  <p:clrMapOvr>
    <a:masterClrMapping/>
  </p:clrMapOvr>
  <p:transition spd="slow" advTm="3440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theme/theme1.xml><?xml version="1.0" encoding="utf-8"?>
<a:theme xmlns:a="http://schemas.openxmlformats.org/drawingml/2006/main" name="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1485</Words>
  <Application>Microsoft Macintosh PowerPoint</Application>
  <PresentationFormat>Экран (16:9)</PresentationFormat>
  <Paragraphs>123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Zilla Slab Light</vt:lpstr>
      <vt:lpstr>Zilla Slab</vt:lpstr>
      <vt:lpstr>Arial</vt:lpstr>
      <vt:lpstr>Fira Sans Extra Condensed Medium</vt:lpstr>
      <vt:lpstr>Wingdings</vt:lpstr>
      <vt:lpstr>Oswald Regular</vt:lpstr>
      <vt:lpstr>Comic Sans MS</vt:lpstr>
      <vt:lpstr>Englebert</vt:lpstr>
      <vt:lpstr>Back to School Social Media XL by Slidesgo</vt:lpstr>
      <vt:lpstr>Професії майбутнього</vt:lpstr>
      <vt:lpstr>Презентация PowerPoint</vt:lpstr>
      <vt:lpstr>Сучасні і майбутні тенденції ринку праці</vt:lpstr>
      <vt:lpstr>IT-фахівці</vt:lpstr>
      <vt:lpstr>Медицина</vt:lpstr>
      <vt:lpstr>Біоінженерія</vt:lpstr>
      <vt:lpstr>Робототехніка</vt:lpstr>
      <vt:lpstr>Будівництво</vt:lpstr>
      <vt:lpstr>Маркетинг</vt:lpstr>
      <vt:lpstr>Презентация PowerPoint</vt:lpstr>
      <vt:lpstr>Презентация PowerPoint</vt:lpstr>
      <vt:lpstr>Презентация PowerPoint</vt:lpstr>
      <vt:lpstr>Є дуже цікава вправа: «Формула вибору професії». Вона покликана допомогти визначити, до чого лежить душа підлітка і в якій сфері йому буде цікаво отримати освіту. </vt:lpstr>
      <vt:lpstr>Візьміть аркуш А4, розділіть його на три колонки, які називаються «Можу», «Хочу» і «Треба». </vt:lpstr>
      <vt:lpstr>Презентация PowerPoint</vt:lpstr>
      <vt:lpstr>Питання, що допоможуть дитині визначитися зі спеціальністю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</dc:title>
  <dc:creator>Admin</dc:creator>
  <cp:lastModifiedBy>Богдан Оселедько</cp:lastModifiedBy>
  <cp:revision>60</cp:revision>
  <dcterms:modified xsi:type="dcterms:W3CDTF">2021-12-14T14:50:43Z</dcterms:modified>
</cp:coreProperties>
</file>